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18288000" cy="10287000"/>
  <p:notesSz cx="6858000" cy="9144000"/>
  <p:embeddedFontLst>
    <p:embeddedFont>
      <p:font typeface="Baron Ultra-Bold" panose="020B0604020202020204" charset="0"/>
      <p:regular r:id="rId16"/>
    </p:embeddedFont>
    <p:embeddedFont>
      <p:font typeface="Canva Sans" panose="020B0604020202020204" charset="0"/>
      <p:regular r:id="rId17"/>
    </p:embeddedFont>
    <p:embeddedFont>
      <p:font typeface="Canva Sans Bold" panose="020B0604020202020204" charset="0"/>
      <p:regular r:id="rId18"/>
    </p:embeddedFont>
    <p:embeddedFont>
      <p:font typeface="Oswald" panose="00000500000000000000" pitchFamily="2" charset="-52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8C5322-E983-45B3-A15F-67F265EDEB9F}" v="52" dt="2024-05-07T18:17:07.8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slide" Target="slide6.xml"/><Relationship Id="rId5" Type="http://schemas.openxmlformats.org/officeDocument/2006/relationships/image" Target="../media/image10.png"/><Relationship Id="rId10" Type="http://schemas.openxmlformats.org/officeDocument/2006/relationships/slide" Target="slide5.xml"/><Relationship Id="rId4" Type="http://schemas.openxmlformats.org/officeDocument/2006/relationships/image" Target="../media/image9.png"/><Relationship Id="rId9" Type="http://schemas.openxmlformats.org/officeDocument/2006/relationships/slide" Target="slid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5294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700409" y="5229225"/>
            <a:ext cx="3587591" cy="5143500"/>
          </a:xfrm>
          <a:custGeom>
            <a:avLst/>
            <a:gdLst/>
            <a:ahLst/>
            <a:cxnLst/>
            <a:rect l="l" t="t" r="r" b="b"/>
            <a:pathLst>
              <a:path w="3587591" h="5143500">
                <a:moveTo>
                  <a:pt x="0" y="0"/>
                </a:moveTo>
                <a:lnTo>
                  <a:pt x="3587591" y="0"/>
                </a:lnTo>
                <a:lnTo>
                  <a:pt x="3587591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19169" y="2461895"/>
            <a:ext cx="16849662" cy="3734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40"/>
              </a:lnSpc>
            </a:pPr>
            <a:r>
              <a:rPr lang="en-US" sz="7100">
                <a:solidFill>
                  <a:srgbClr val="FFFFFF"/>
                </a:solidFill>
                <a:latin typeface="Baron Ultra-Bold"/>
              </a:rPr>
              <a:t>Карбоксилни киселини, намерили приложение в практиката</a:t>
            </a:r>
          </a:p>
        </p:txBody>
      </p:sp>
      <p:sp>
        <p:nvSpPr>
          <p:cNvPr id="7" name="Freeform 7"/>
          <p:cNvSpPr/>
          <p:nvPr/>
        </p:nvSpPr>
        <p:spPr>
          <a:xfrm>
            <a:off x="-1176267" y="-415941"/>
            <a:ext cx="6007007" cy="4114800"/>
          </a:xfrm>
          <a:custGeom>
            <a:avLst/>
            <a:gdLst/>
            <a:ahLst/>
            <a:cxnLst/>
            <a:rect l="l" t="t" r="r" b="b"/>
            <a:pathLst>
              <a:path w="6007007" h="4114800">
                <a:moveTo>
                  <a:pt x="0" y="0"/>
                </a:moveTo>
                <a:lnTo>
                  <a:pt x="6007007" y="0"/>
                </a:lnTo>
                <a:lnTo>
                  <a:pt x="600700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7191568"/>
            <a:ext cx="2066732" cy="2066732"/>
          </a:xfrm>
          <a:custGeom>
            <a:avLst/>
            <a:gdLst/>
            <a:ahLst/>
            <a:cxnLst/>
            <a:rect l="l" t="t" r="r" b="b"/>
            <a:pathLst>
              <a:path w="2066732" h="2066732">
                <a:moveTo>
                  <a:pt x="0" y="0"/>
                </a:moveTo>
                <a:lnTo>
                  <a:pt x="2066732" y="0"/>
                </a:lnTo>
                <a:lnTo>
                  <a:pt x="2066732" y="2066732"/>
                </a:lnTo>
                <a:lnTo>
                  <a:pt x="0" y="20667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77416" y="1028700"/>
            <a:ext cx="3739581" cy="3739581"/>
          </a:xfrm>
          <a:custGeom>
            <a:avLst/>
            <a:gdLst/>
            <a:ahLst/>
            <a:cxnLst/>
            <a:rect l="l" t="t" r="r" b="b"/>
            <a:pathLst>
              <a:path w="3739581" h="3739581">
                <a:moveTo>
                  <a:pt x="0" y="0"/>
                </a:moveTo>
                <a:lnTo>
                  <a:pt x="3739581" y="0"/>
                </a:lnTo>
                <a:lnTo>
                  <a:pt x="3739581" y="3739581"/>
                </a:lnTo>
                <a:lnTo>
                  <a:pt x="0" y="3739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962593" y="5143500"/>
            <a:ext cx="1671638" cy="4114800"/>
          </a:xfrm>
          <a:custGeom>
            <a:avLst/>
            <a:gdLst/>
            <a:ahLst/>
            <a:cxnLst/>
            <a:rect l="l" t="t" r="r" b="b"/>
            <a:pathLst>
              <a:path w="1671638" h="4114800">
                <a:moveTo>
                  <a:pt x="0" y="0"/>
                </a:moveTo>
                <a:lnTo>
                  <a:pt x="1671637" y="0"/>
                </a:lnTo>
                <a:lnTo>
                  <a:pt x="16716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215230" y="5706328"/>
            <a:ext cx="2237422" cy="4114800"/>
          </a:xfrm>
          <a:custGeom>
            <a:avLst/>
            <a:gdLst/>
            <a:ahLst/>
            <a:cxnLst/>
            <a:rect l="l" t="t" r="r" b="b"/>
            <a:pathLst>
              <a:path w="2237422" h="4114800">
                <a:moveTo>
                  <a:pt x="0" y="0"/>
                </a:moveTo>
                <a:lnTo>
                  <a:pt x="2237423" y="0"/>
                </a:lnTo>
                <a:lnTo>
                  <a:pt x="22374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50437" y="4407819"/>
            <a:ext cx="9144000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Оцетната киселина често се използва в различни видове подправки и сосове, като салатни дресинги, маринати, чатни и други, за да добави киселинен вкус и консервантни свойства.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2400" y="3086100"/>
            <a:ext cx="697527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FFFFFF"/>
                </a:solidFill>
                <a:latin typeface="Canva Sans Bold"/>
              </a:rPr>
              <a:t>Подправки</a:t>
            </a:r>
            <a:r>
              <a:rPr lang="en-US" sz="5199" dirty="0">
                <a:solidFill>
                  <a:srgbClr val="FFFFFF"/>
                </a:solidFill>
                <a:latin typeface="Canva Sans Bold"/>
              </a:rPr>
              <a:t> и </a:t>
            </a:r>
            <a:r>
              <a:rPr lang="en-US" sz="5199" dirty="0" err="1">
                <a:solidFill>
                  <a:srgbClr val="FFFFFF"/>
                </a:solidFill>
                <a:latin typeface="Canva Sans Bold"/>
              </a:rPr>
              <a:t>сосове</a:t>
            </a:r>
            <a:endParaRPr lang="en-US" sz="5199" dirty="0">
              <a:solidFill>
                <a:srgbClr val="FFFFFF"/>
              </a:solidFill>
              <a:latin typeface="Canva Sans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015E6E43-6D12-6F62-3BF6-F6496817E6A2}"/>
              </a:ext>
            </a:extLst>
          </p:cNvPr>
          <p:cNvSpPr txBox="1"/>
          <p:nvPr/>
        </p:nvSpPr>
        <p:spPr>
          <a:xfrm>
            <a:off x="750437" y="11782504"/>
            <a:ext cx="9144000" cy="3038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Оцетната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киселина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има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антимикробни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свойства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,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които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я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правят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ефективен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консервант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. </a:t>
            </a:r>
            <a:r>
              <a:rPr lang="bg-BG" sz="3399" dirty="0">
                <a:solidFill>
                  <a:srgbClr val="FFFFFF"/>
                </a:solidFill>
                <a:latin typeface="Canva Sans"/>
              </a:rPr>
              <a:t>И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зползва</a:t>
            </a:r>
            <a:r>
              <a:rPr lang="bg-BG" sz="3399" dirty="0">
                <a:solidFill>
                  <a:srgbClr val="FFFFFF"/>
                </a:solidFill>
                <a:latin typeface="Canva Sans"/>
              </a:rPr>
              <a:t> се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в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различни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процеси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на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консервиране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на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храни</a:t>
            </a:r>
            <a:r>
              <a:rPr lang="bg-BG" sz="3399" dirty="0">
                <a:solidFill>
                  <a:srgbClr val="FFFFFF"/>
                </a:solidFill>
                <a:latin typeface="Canva Sans"/>
              </a:rPr>
              <a:t>(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наливане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на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зеленчуци,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кисело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мляко,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киселени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краставици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и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др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.</a:t>
            </a:r>
            <a:r>
              <a:rPr lang="bg-BG" sz="3399" dirty="0">
                <a:solidFill>
                  <a:srgbClr val="FFFFFF"/>
                </a:solidFill>
                <a:latin typeface="Canva Sans"/>
              </a:rPr>
              <a:t>).</a:t>
            </a:r>
            <a:endParaRPr lang="en-US" sz="3399" dirty="0">
              <a:solidFill>
                <a:srgbClr val="FFFFFF"/>
              </a:solidFill>
              <a:latin typeface="Canva Sans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0F0891B5-CFB5-F581-29EC-F6A21159D914}"/>
              </a:ext>
            </a:extLst>
          </p:cNvPr>
          <p:cNvSpPr txBox="1"/>
          <p:nvPr/>
        </p:nvSpPr>
        <p:spPr>
          <a:xfrm>
            <a:off x="-152400" y="10528796"/>
            <a:ext cx="892686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FFFFFF"/>
                </a:solidFill>
                <a:latin typeface="Canva Sans Bold"/>
              </a:rPr>
              <a:t>Киселинно</a:t>
            </a:r>
            <a:r>
              <a:rPr lang="en-US" sz="5199" dirty="0">
                <a:solidFill>
                  <a:srgbClr val="FFFFFF"/>
                </a:solidFill>
                <a:latin typeface="Canva Sans Bold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Canva Sans Bold"/>
              </a:rPr>
              <a:t>консервиране</a:t>
            </a:r>
            <a:endParaRPr lang="en-US" sz="5199" dirty="0">
              <a:solidFill>
                <a:srgbClr val="FFFFFF"/>
              </a:solidFill>
              <a:latin typeface="Canva Sans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77416" y="1028700"/>
            <a:ext cx="3739581" cy="3739581"/>
          </a:xfrm>
          <a:custGeom>
            <a:avLst/>
            <a:gdLst/>
            <a:ahLst/>
            <a:cxnLst/>
            <a:rect l="l" t="t" r="r" b="b"/>
            <a:pathLst>
              <a:path w="3739581" h="3739581">
                <a:moveTo>
                  <a:pt x="0" y="0"/>
                </a:moveTo>
                <a:lnTo>
                  <a:pt x="3739581" y="0"/>
                </a:lnTo>
                <a:lnTo>
                  <a:pt x="3739581" y="3739581"/>
                </a:lnTo>
                <a:lnTo>
                  <a:pt x="0" y="3739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962593" y="5143500"/>
            <a:ext cx="1671638" cy="4114800"/>
          </a:xfrm>
          <a:custGeom>
            <a:avLst/>
            <a:gdLst/>
            <a:ahLst/>
            <a:cxnLst/>
            <a:rect l="l" t="t" r="r" b="b"/>
            <a:pathLst>
              <a:path w="1671638" h="4114800">
                <a:moveTo>
                  <a:pt x="0" y="0"/>
                </a:moveTo>
                <a:lnTo>
                  <a:pt x="1671637" y="0"/>
                </a:lnTo>
                <a:lnTo>
                  <a:pt x="16716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215230" y="5706328"/>
            <a:ext cx="2237422" cy="4114800"/>
          </a:xfrm>
          <a:custGeom>
            <a:avLst/>
            <a:gdLst/>
            <a:ahLst/>
            <a:cxnLst/>
            <a:rect l="l" t="t" r="r" b="b"/>
            <a:pathLst>
              <a:path w="2237422" h="4114800">
                <a:moveTo>
                  <a:pt x="0" y="0"/>
                </a:moveTo>
                <a:lnTo>
                  <a:pt x="2237423" y="0"/>
                </a:lnTo>
                <a:lnTo>
                  <a:pt x="22374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50437" y="4407819"/>
            <a:ext cx="9144000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 Оцетната киселина може да бъде използвана като регулатор на pH в хранителни продукти, за да се поддържа стабилността на продукта и да се предотврати развитието на нежелани микроорганизми.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04800" y="2785427"/>
            <a:ext cx="560680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FFFFFF"/>
                </a:solidFill>
                <a:latin typeface="Canva Sans Bold"/>
              </a:rPr>
              <a:t>Регулатор</a:t>
            </a:r>
            <a:r>
              <a:rPr lang="en-US" sz="5199" dirty="0">
                <a:solidFill>
                  <a:srgbClr val="FFFFFF"/>
                </a:solidFill>
                <a:latin typeface="Canva Sans Bold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Canva Sans Bold"/>
              </a:rPr>
              <a:t>на</a:t>
            </a:r>
            <a:r>
              <a:rPr lang="en-US" sz="5199" dirty="0">
                <a:solidFill>
                  <a:srgbClr val="FFFFFF"/>
                </a:solidFill>
                <a:latin typeface="Canva Sans Bold"/>
              </a:rPr>
              <a:t> pH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2346E8B8-E700-F896-37A3-0EAE67170337}"/>
              </a:ext>
            </a:extLst>
          </p:cNvPr>
          <p:cNvSpPr txBox="1"/>
          <p:nvPr/>
        </p:nvSpPr>
        <p:spPr>
          <a:xfrm>
            <a:off x="750437" y="11799219"/>
            <a:ext cx="9144000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Оцетната киселина често се използва в различни видове подправки и сосове, като салатни дресинги, маринати, чатни и други, за да добави киселинен вкус и консервантни свойства.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4186031B-FB30-6C01-6789-5D95418C5974}"/>
              </a:ext>
            </a:extLst>
          </p:cNvPr>
          <p:cNvSpPr txBox="1"/>
          <p:nvPr/>
        </p:nvSpPr>
        <p:spPr>
          <a:xfrm>
            <a:off x="152400" y="10477500"/>
            <a:ext cx="697527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FFFFFF"/>
                </a:solidFill>
                <a:latin typeface="Canva Sans Bold"/>
              </a:rPr>
              <a:t>Подправки</a:t>
            </a:r>
            <a:r>
              <a:rPr lang="en-US" sz="5199" dirty="0">
                <a:solidFill>
                  <a:srgbClr val="FFFFFF"/>
                </a:solidFill>
                <a:latin typeface="Canva Sans Bold"/>
              </a:rPr>
              <a:t> и </a:t>
            </a:r>
            <a:r>
              <a:rPr lang="en-US" sz="5199" dirty="0" err="1">
                <a:solidFill>
                  <a:srgbClr val="FFFFFF"/>
                </a:solidFill>
                <a:latin typeface="Canva Sans Bold"/>
              </a:rPr>
              <a:t>сосове</a:t>
            </a:r>
            <a:endParaRPr lang="en-US" sz="5199" dirty="0">
              <a:solidFill>
                <a:srgbClr val="FFFFFF"/>
              </a:solidFill>
              <a:latin typeface="Canva Sans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70041" y="2483679"/>
            <a:ext cx="3456910" cy="4022586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273F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654887" y="1404021"/>
            <a:ext cx="18914187" cy="12727079"/>
            <a:chOff x="0" y="0"/>
            <a:chExt cx="25218916" cy="16969438"/>
          </a:xfrm>
        </p:grpSpPr>
        <p:sp>
          <p:nvSpPr>
            <p:cNvPr id="6" name="Freeform 6"/>
            <p:cNvSpPr/>
            <p:nvPr/>
          </p:nvSpPr>
          <p:spPr>
            <a:xfrm rot="3113114">
              <a:off x="-1847466" y="3827616"/>
              <a:ext cx="9753600" cy="48768"/>
            </a:xfrm>
            <a:custGeom>
              <a:avLst/>
              <a:gdLst/>
              <a:ahLst/>
              <a:cxnLst/>
              <a:rect l="l" t="t" r="r" b="b"/>
              <a:pathLst>
                <a:path w="9753600" h="48768">
                  <a:moveTo>
                    <a:pt x="0" y="0"/>
                  </a:moveTo>
                  <a:lnTo>
                    <a:pt x="9753600" y="0"/>
                  </a:lnTo>
                  <a:lnTo>
                    <a:pt x="9753600" y="48768"/>
                  </a:lnTo>
                  <a:lnTo>
                    <a:pt x="0" y="487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 rot="-7236797">
              <a:off x="2596674" y="10887671"/>
              <a:ext cx="9753600" cy="48768"/>
            </a:xfrm>
            <a:custGeom>
              <a:avLst/>
              <a:gdLst/>
              <a:ahLst/>
              <a:cxnLst/>
              <a:rect l="l" t="t" r="r" b="b"/>
              <a:pathLst>
                <a:path w="9753600" h="48768">
                  <a:moveTo>
                    <a:pt x="0" y="0"/>
                  </a:moveTo>
                  <a:lnTo>
                    <a:pt x="9753600" y="0"/>
                  </a:lnTo>
                  <a:lnTo>
                    <a:pt x="9753600" y="48768"/>
                  </a:lnTo>
                  <a:lnTo>
                    <a:pt x="0" y="487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 rot="-3399657">
              <a:off x="-1847466" y="11298614"/>
              <a:ext cx="9753600" cy="48768"/>
            </a:xfrm>
            <a:custGeom>
              <a:avLst/>
              <a:gdLst/>
              <a:ahLst/>
              <a:cxnLst/>
              <a:rect l="l" t="t" r="r" b="b"/>
              <a:pathLst>
                <a:path w="9753600" h="48768">
                  <a:moveTo>
                    <a:pt x="0" y="0"/>
                  </a:moveTo>
                  <a:lnTo>
                    <a:pt x="9753600" y="0"/>
                  </a:lnTo>
                  <a:lnTo>
                    <a:pt x="9753600" y="48768"/>
                  </a:lnTo>
                  <a:lnTo>
                    <a:pt x="0" y="487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 rot="299795">
              <a:off x="7629782" y="11336714"/>
              <a:ext cx="9753600" cy="48768"/>
            </a:xfrm>
            <a:custGeom>
              <a:avLst/>
              <a:gdLst/>
              <a:ahLst/>
              <a:cxnLst/>
              <a:rect l="l" t="t" r="r" b="b"/>
              <a:pathLst>
                <a:path w="9753600" h="48768">
                  <a:moveTo>
                    <a:pt x="0" y="0"/>
                  </a:moveTo>
                  <a:lnTo>
                    <a:pt x="9753600" y="0"/>
                  </a:lnTo>
                  <a:lnTo>
                    <a:pt x="9753600" y="48768"/>
                  </a:lnTo>
                  <a:lnTo>
                    <a:pt x="0" y="487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 rot="-5164610">
              <a:off x="11800957" y="12078014"/>
              <a:ext cx="9753600" cy="48768"/>
            </a:xfrm>
            <a:custGeom>
              <a:avLst/>
              <a:gdLst/>
              <a:ahLst/>
              <a:cxnLst/>
              <a:rect l="l" t="t" r="r" b="b"/>
              <a:pathLst>
                <a:path w="9753600" h="48768">
                  <a:moveTo>
                    <a:pt x="0" y="0"/>
                  </a:moveTo>
                  <a:lnTo>
                    <a:pt x="9753600" y="0"/>
                  </a:lnTo>
                  <a:lnTo>
                    <a:pt x="9753600" y="48768"/>
                  </a:lnTo>
                  <a:lnTo>
                    <a:pt x="0" y="487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 rot="-3399657">
              <a:off x="5233797" y="8390588"/>
              <a:ext cx="9753600" cy="48768"/>
            </a:xfrm>
            <a:custGeom>
              <a:avLst/>
              <a:gdLst/>
              <a:ahLst/>
              <a:cxnLst/>
              <a:rect l="l" t="t" r="r" b="b"/>
              <a:pathLst>
                <a:path w="9753600" h="48768">
                  <a:moveTo>
                    <a:pt x="0" y="0"/>
                  </a:moveTo>
                  <a:lnTo>
                    <a:pt x="9753600" y="0"/>
                  </a:lnTo>
                  <a:lnTo>
                    <a:pt x="9753600" y="48768"/>
                  </a:lnTo>
                  <a:lnTo>
                    <a:pt x="0" y="487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AutoShape 12"/>
            <p:cNvSpPr/>
            <p:nvPr/>
          </p:nvSpPr>
          <p:spPr>
            <a:xfrm flipH="1" flipV="1">
              <a:off x="18133835" y="1703793"/>
              <a:ext cx="2564944" cy="1250868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AutoShape 13"/>
            <p:cNvSpPr/>
            <p:nvPr/>
          </p:nvSpPr>
          <p:spPr>
            <a:xfrm flipV="1">
              <a:off x="17197861" y="2977491"/>
              <a:ext cx="924840" cy="2699681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14"/>
            <p:cNvGrpSpPr/>
            <p:nvPr/>
          </p:nvGrpSpPr>
          <p:grpSpPr>
            <a:xfrm>
              <a:off x="6574441" y="8414972"/>
              <a:ext cx="3536156" cy="4114800"/>
              <a:chOff x="0" y="0"/>
              <a:chExt cx="6985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BF6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101600"/>
                <a:ext cx="698500" cy="571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16677757" y="781912"/>
              <a:ext cx="2407204" cy="2801110"/>
              <a:chOff x="0" y="0"/>
              <a:chExt cx="6985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FF575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101600"/>
                <a:ext cx="698500" cy="571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1002914" y="2182467"/>
              <a:ext cx="2407204" cy="2801110"/>
              <a:chOff x="0" y="0"/>
              <a:chExt cx="6985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101600"/>
                <a:ext cx="698500" cy="571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3" name="Freeform 23"/>
            <p:cNvSpPr/>
            <p:nvPr/>
          </p:nvSpPr>
          <p:spPr>
            <a:xfrm rot="8986363">
              <a:off x="3422945" y="5321639"/>
              <a:ext cx="9753600" cy="48768"/>
            </a:xfrm>
            <a:custGeom>
              <a:avLst/>
              <a:gdLst/>
              <a:ahLst/>
              <a:cxnLst/>
              <a:rect l="l" t="t" r="r" b="b"/>
              <a:pathLst>
                <a:path w="9753600" h="48768">
                  <a:moveTo>
                    <a:pt x="0" y="0"/>
                  </a:moveTo>
                  <a:lnTo>
                    <a:pt x="9753600" y="0"/>
                  </a:lnTo>
                  <a:lnTo>
                    <a:pt x="9753600" y="48768"/>
                  </a:lnTo>
                  <a:lnTo>
                    <a:pt x="0" y="487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24" name="Group 24"/>
            <p:cNvGrpSpPr/>
            <p:nvPr/>
          </p:nvGrpSpPr>
          <p:grpSpPr>
            <a:xfrm>
              <a:off x="3226539" y="4875117"/>
              <a:ext cx="3536156" cy="4114800"/>
              <a:chOff x="0" y="0"/>
              <a:chExt cx="6985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B5B5B5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101600"/>
                <a:ext cx="698500" cy="571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7" name="Freeform 27"/>
            <p:cNvSpPr/>
            <p:nvPr/>
          </p:nvSpPr>
          <p:spPr>
            <a:xfrm>
              <a:off x="3029334" y="5828429"/>
              <a:ext cx="3340066" cy="1953939"/>
            </a:xfrm>
            <a:custGeom>
              <a:avLst/>
              <a:gdLst/>
              <a:ahLst/>
              <a:cxnLst/>
              <a:rect l="l" t="t" r="r" b="b"/>
              <a:pathLst>
                <a:path w="3340066" h="1953939">
                  <a:moveTo>
                    <a:pt x="0" y="0"/>
                  </a:moveTo>
                  <a:lnTo>
                    <a:pt x="3340066" y="0"/>
                  </a:lnTo>
                  <a:lnTo>
                    <a:pt x="3340066" y="1953938"/>
                  </a:lnTo>
                  <a:lnTo>
                    <a:pt x="0" y="19539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8"/>
            <p:cNvSpPr/>
            <p:nvPr/>
          </p:nvSpPr>
          <p:spPr>
            <a:xfrm rot="8986363">
              <a:off x="14700321" y="5403711"/>
              <a:ext cx="9753600" cy="48768"/>
            </a:xfrm>
            <a:custGeom>
              <a:avLst/>
              <a:gdLst/>
              <a:ahLst/>
              <a:cxnLst/>
              <a:rect l="l" t="t" r="r" b="b"/>
              <a:pathLst>
                <a:path w="9753600" h="48768">
                  <a:moveTo>
                    <a:pt x="0" y="0"/>
                  </a:moveTo>
                  <a:lnTo>
                    <a:pt x="9753600" y="0"/>
                  </a:lnTo>
                  <a:lnTo>
                    <a:pt x="9753600" y="48768"/>
                  </a:lnTo>
                  <a:lnTo>
                    <a:pt x="0" y="487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9"/>
            <p:cNvSpPr/>
            <p:nvPr/>
          </p:nvSpPr>
          <p:spPr>
            <a:xfrm rot="2475820">
              <a:off x="9345032" y="5403711"/>
              <a:ext cx="9753600" cy="48768"/>
            </a:xfrm>
            <a:custGeom>
              <a:avLst/>
              <a:gdLst/>
              <a:ahLst/>
              <a:cxnLst/>
              <a:rect l="l" t="t" r="r" b="b"/>
              <a:pathLst>
                <a:path w="9753600" h="48768">
                  <a:moveTo>
                    <a:pt x="0" y="0"/>
                  </a:moveTo>
                  <a:lnTo>
                    <a:pt x="9753600" y="0"/>
                  </a:lnTo>
                  <a:lnTo>
                    <a:pt x="9753600" y="48768"/>
                  </a:lnTo>
                  <a:lnTo>
                    <a:pt x="0" y="487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30" name="Group 30"/>
            <p:cNvGrpSpPr/>
            <p:nvPr/>
          </p:nvGrpSpPr>
          <p:grpSpPr>
            <a:xfrm>
              <a:off x="15054565" y="4875117"/>
              <a:ext cx="3711391" cy="4318709"/>
              <a:chOff x="0" y="0"/>
              <a:chExt cx="6985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F5AC4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101600"/>
                <a:ext cx="698500" cy="571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3" name="Freeform 33"/>
            <p:cNvSpPr/>
            <p:nvPr/>
          </p:nvSpPr>
          <p:spPr>
            <a:xfrm>
              <a:off x="14894142" y="5529944"/>
              <a:ext cx="4032235" cy="3009055"/>
            </a:xfrm>
            <a:custGeom>
              <a:avLst/>
              <a:gdLst/>
              <a:ahLst/>
              <a:cxnLst/>
              <a:rect l="l" t="t" r="r" b="b"/>
              <a:pathLst>
                <a:path w="4032235" h="3009055">
                  <a:moveTo>
                    <a:pt x="0" y="0"/>
                  </a:moveTo>
                  <a:lnTo>
                    <a:pt x="4032235" y="0"/>
                  </a:lnTo>
                  <a:lnTo>
                    <a:pt x="4032235" y="3009055"/>
                  </a:lnTo>
                  <a:lnTo>
                    <a:pt x="0" y="3009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20082077" y="1666155"/>
              <a:ext cx="5136839" cy="5136839"/>
            </a:xfrm>
            <a:custGeom>
              <a:avLst/>
              <a:gdLst/>
              <a:ahLst/>
              <a:cxnLst/>
              <a:rect l="l" t="t" r="r" b="b"/>
              <a:pathLst>
                <a:path w="5136839" h="5136839">
                  <a:moveTo>
                    <a:pt x="0" y="0"/>
                  </a:moveTo>
                  <a:lnTo>
                    <a:pt x="5136839" y="0"/>
                  </a:lnTo>
                  <a:lnTo>
                    <a:pt x="5136839" y="5136838"/>
                  </a:lnTo>
                  <a:lnTo>
                    <a:pt x="0" y="51368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35" name="Group 35"/>
            <p:cNvGrpSpPr/>
            <p:nvPr/>
          </p:nvGrpSpPr>
          <p:grpSpPr>
            <a:xfrm>
              <a:off x="14124125" y="10472372"/>
              <a:ext cx="3536156" cy="4114800"/>
              <a:chOff x="0" y="0"/>
              <a:chExt cx="6985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0" y="101600"/>
                <a:ext cx="698500" cy="571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1185281" y="10472372"/>
              <a:ext cx="2042469" cy="2376692"/>
              <a:chOff x="0" y="0"/>
              <a:chExt cx="6985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AC9C8D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0" y="101600"/>
                <a:ext cx="698500" cy="571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1" name="AutoShape 41"/>
            <p:cNvSpPr/>
            <p:nvPr/>
          </p:nvSpPr>
          <p:spPr>
            <a:xfrm flipH="1">
              <a:off x="3227751" y="11047080"/>
              <a:ext cx="3341779" cy="613638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5153847" y="2562995"/>
            <a:ext cx="3328772" cy="3873480"/>
            <a:chOff x="0" y="0"/>
            <a:chExt cx="4438363" cy="5164640"/>
          </a:xfrm>
        </p:grpSpPr>
        <p:grpSp>
          <p:nvGrpSpPr>
            <p:cNvPr id="43" name="Group 43"/>
            <p:cNvGrpSpPr/>
            <p:nvPr/>
          </p:nvGrpSpPr>
          <p:grpSpPr>
            <a:xfrm>
              <a:off x="0" y="0"/>
              <a:ext cx="4438363" cy="5164640"/>
              <a:chOff x="0" y="0"/>
              <a:chExt cx="698500" cy="8128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E96645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TextBox 45"/>
              <p:cNvSpPr txBox="1"/>
              <p:nvPr/>
            </p:nvSpPr>
            <p:spPr>
              <a:xfrm>
                <a:off x="0" y="101600"/>
                <a:ext cx="698500" cy="571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6" name="Freeform 46"/>
            <p:cNvSpPr/>
            <p:nvPr/>
          </p:nvSpPr>
          <p:spPr>
            <a:xfrm>
              <a:off x="462701" y="825840"/>
              <a:ext cx="3512960" cy="3512960"/>
            </a:xfrm>
            <a:custGeom>
              <a:avLst/>
              <a:gdLst/>
              <a:ahLst/>
              <a:cxnLst/>
              <a:rect l="l" t="t" r="r" b="b"/>
              <a:pathLst>
                <a:path w="3512960" h="3512960">
                  <a:moveTo>
                    <a:pt x="0" y="0"/>
                  </a:moveTo>
                  <a:lnTo>
                    <a:pt x="3512961" y="0"/>
                  </a:lnTo>
                  <a:lnTo>
                    <a:pt x="3512961" y="3512960"/>
                  </a:lnTo>
                  <a:lnTo>
                    <a:pt x="0" y="3512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237359" y="269053"/>
            <a:ext cx="8700847" cy="2597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4978">
                <a:solidFill>
                  <a:srgbClr val="FFFFFF"/>
                </a:solidFill>
                <a:latin typeface="Oswald"/>
              </a:rPr>
              <a:t>Лекарства в медицинската практика на основата на карбоксилни киселини</a:t>
            </a:r>
          </a:p>
        </p:txBody>
      </p:sp>
      <p:sp>
        <p:nvSpPr>
          <p:cNvPr id="48" name="Action Button: Blank 47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352A6B00-0807-D940-4A7C-FB467B1E3355}"/>
              </a:ext>
            </a:extLst>
          </p:cNvPr>
          <p:cNvSpPr/>
          <p:nvPr/>
        </p:nvSpPr>
        <p:spPr>
          <a:xfrm>
            <a:off x="765017" y="5814883"/>
            <a:ext cx="2652117" cy="1555022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ction Button: Blank 48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2C8DD8C3-28B4-7A3A-0E33-E755B7A5968C}"/>
              </a:ext>
            </a:extLst>
          </p:cNvPr>
          <p:cNvSpPr/>
          <p:nvPr/>
        </p:nvSpPr>
        <p:spPr>
          <a:xfrm>
            <a:off x="5153845" y="3556388"/>
            <a:ext cx="3328773" cy="190885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ction Button: Blank 49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A77B6F68-6018-4648-4A40-1AD9327865F3}"/>
              </a:ext>
            </a:extLst>
          </p:cNvPr>
          <p:cNvSpPr/>
          <p:nvPr/>
        </p:nvSpPr>
        <p:spPr>
          <a:xfrm>
            <a:off x="9636038" y="5844211"/>
            <a:ext cx="2783542" cy="162738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ction Button: Blank 50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D5EE6382-3C2B-131C-7E84-90AB2458374D}"/>
              </a:ext>
            </a:extLst>
          </p:cNvPr>
          <p:cNvSpPr/>
          <p:nvPr/>
        </p:nvSpPr>
        <p:spPr>
          <a:xfrm>
            <a:off x="13577623" y="3497734"/>
            <a:ext cx="3449327" cy="1967504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5B5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7490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792788">
            <a:off x="9755269" y="-875992"/>
            <a:ext cx="10714490" cy="12749756"/>
            <a:chOff x="0" y="0"/>
            <a:chExt cx="2821923" cy="33579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21923" cy="3357961"/>
            </a:xfrm>
            <a:custGeom>
              <a:avLst/>
              <a:gdLst/>
              <a:ahLst/>
              <a:cxnLst/>
              <a:rect l="l" t="t" r="r" b="b"/>
              <a:pathLst>
                <a:path w="2821923" h="3357961">
                  <a:moveTo>
                    <a:pt x="0" y="0"/>
                  </a:moveTo>
                  <a:lnTo>
                    <a:pt x="2821923" y="0"/>
                  </a:lnTo>
                  <a:lnTo>
                    <a:pt x="2821923" y="3357961"/>
                  </a:lnTo>
                  <a:lnTo>
                    <a:pt x="0" y="3357961"/>
                  </a:lnTo>
                  <a:close/>
                </a:path>
              </a:pathLst>
            </a:custGeom>
            <a:solidFill>
              <a:srgbClr val="000000">
                <a:alpha val="7490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821923" cy="33960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9798837" y="3207484"/>
            <a:ext cx="6618857" cy="3872031"/>
          </a:xfrm>
          <a:custGeom>
            <a:avLst/>
            <a:gdLst/>
            <a:ahLst/>
            <a:cxnLst/>
            <a:rect l="l" t="t" r="r" b="b"/>
            <a:pathLst>
              <a:path w="6618857" h="3872031">
                <a:moveTo>
                  <a:pt x="0" y="0"/>
                </a:moveTo>
                <a:lnTo>
                  <a:pt x="6618856" y="0"/>
                </a:lnTo>
                <a:lnTo>
                  <a:pt x="6618856" y="3872032"/>
                </a:lnTo>
                <a:lnTo>
                  <a:pt x="0" y="38720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685800" y="3245584"/>
            <a:ext cx="3264843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dirty="0" err="1">
                <a:solidFill>
                  <a:srgbClr val="FFFFFF"/>
                </a:solidFill>
                <a:latin typeface="Canva Sans Bold"/>
              </a:rPr>
              <a:t>Аспирин</a:t>
            </a:r>
            <a:endParaRPr lang="en-US" sz="5600" dirty="0">
              <a:solidFill>
                <a:srgbClr val="FFFFFF"/>
              </a:solidFill>
              <a:latin typeface="Canva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4554318"/>
            <a:ext cx="6942531" cy="1979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FFFFFF"/>
                </a:solidFill>
                <a:latin typeface="Canva Sans"/>
              </a:rPr>
              <a:t>Използва се за лекуване на болки, възпаления и повишена температура. </a:t>
            </a:r>
          </a:p>
        </p:txBody>
      </p:sp>
      <p:sp>
        <p:nvSpPr>
          <p:cNvPr id="12" name="Action Button: Blank 1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403C35AE-26D6-DD3F-6F28-E667A80F7CB3}"/>
              </a:ext>
            </a:extLst>
          </p:cNvPr>
          <p:cNvSpPr/>
          <p:nvPr/>
        </p:nvSpPr>
        <p:spPr>
          <a:xfrm>
            <a:off x="10287000" y="3245583"/>
            <a:ext cx="6618857" cy="397476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5B5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7490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792788">
            <a:off x="9755269" y="-875992"/>
            <a:ext cx="10714490" cy="12749756"/>
            <a:chOff x="0" y="0"/>
            <a:chExt cx="2821923" cy="33579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21923" cy="3357961"/>
            </a:xfrm>
            <a:custGeom>
              <a:avLst/>
              <a:gdLst/>
              <a:ahLst/>
              <a:cxnLst/>
              <a:rect l="l" t="t" r="r" b="b"/>
              <a:pathLst>
                <a:path w="2821923" h="3357961">
                  <a:moveTo>
                    <a:pt x="0" y="0"/>
                  </a:moveTo>
                  <a:lnTo>
                    <a:pt x="2821923" y="0"/>
                  </a:lnTo>
                  <a:lnTo>
                    <a:pt x="2821923" y="3357961"/>
                  </a:lnTo>
                  <a:lnTo>
                    <a:pt x="0" y="3357961"/>
                  </a:lnTo>
                  <a:close/>
                </a:path>
              </a:pathLst>
            </a:custGeom>
            <a:solidFill>
              <a:srgbClr val="000000">
                <a:alpha val="7490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821923" cy="33960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85800" y="3390900"/>
            <a:ext cx="395242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FFFFFF"/>
                </a:solidFill>
                <a:latin typeface="Canva Sans Bold"/>
              </a:rPr>
              <a:t>Ибупрофен</a:t>
            </a:r>
            <a:endParaRPr lang="en-US" sz="5199" dirty="0">
              <a:solidFill>
                <a:srgbClr val="FFFFFF"/>
              </a:solidFill>
              <a:latin typeface="Canva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4601090"/>
            <a:ext cx="6703098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Използва се за облекчаване на болка, възпаление и повишена температура.</a:t>
            </a:r>
          </a:p>
        </p:txBody>
      </p:sp>
      <p:sp>
        <p:nvSpPr>
          <p:cNvPr id="11" name="Freeform 11"/>
          <p:cNvSpPr/>
          <p:nvPr/>
        </p:nvSpPr>
        <p:spPr>
          <a:xfrm>
            <a:off x="10915075" y="2999878"/>
            <a:ext cx="5745052" cy="4287245"/>
          </a:xfrm>
          <a:custGeom>
            <a:avLst/>
            <a:gdLst/>
            <a:ahLst/>
            <a:cxnLst/>
            <a:rect l="l" t="t" r="r" b="b"/>
            <a:pathLst>
              <a:path w="5745052" h="4287245">
                <a:moveTo>
                  <a:pt x="0" y="0"/>
                </a:moveTo>
                <a:lnTo>
                  <a:pt x="5745052" y="0"/>
                </a:lnTo>
                <a:lnTo>
                  <a:pt x="5745052" y="4287244"/>
                </a:lnTo>
                <a:lnTo>
                  <a:pt x="0" y="42872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Action Button: Blank 1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ED773C15-4D7F-1BF8-E9EA-B36A834C810A}"/>
              </a:ext>
            </a:extLst>
          </p:cNvPr>
          <p:cNvSpPr/>
          <p:nvPr/>
        </p:nvSpPr>
        <p:spPr>
          <a:xfrm>
            <a:off x="11353801" y="3245583"/>
            <a:ext cx="4953000" cy="397476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5B5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7490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792788">
            <a:off x="9755269" y="-875992"/>
            <a:ext cx="10714490" cy="12749756"/>
            <a:chOff x="0" y="0"/>
            <a:chExt cx="2821923" cy="33579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21923" cy="3357961"/>
            </a:xfrm>
            <a:custGeom>
              <a:avLst/>
              <a:gdLst/>
              <a:ahLst/>
              <a:cxnLst/>
              <a:rect l="l" t="t" r="r" b="b"/>
              <a:pathLst>
                <a:path w="2821923" h="3357961">
                  <a:moveTo>
                    <a:pt x="0" y="0"/>
                  </a:moveTo>
                  <a:lnTo>
                    <a:pt x="2821923" y="0"/>
                  </a:lnTo>
                  <a:lnTo>
                    <a:pt x="2821923" y="3357961"/>
                  </a:lnTo>
                  <a:lnTo>
                    <a:pt x="0" y="3357961"/>
                  </a:lnTo>
                  <a:close/>
                </a:path>
              </a:pathLst>
            </a:custGeom>
            <a:solidFill>
              <a:srgbClr val="000000">
                <a:alpha val="7490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821923" cy="33960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9548998" y="1288349"/>
            <a:ext cx="7710302" cy="7710302"/>
          </a:xfrm>
          <a:custGeom>
            <a:avLst/>
            <a:gdLst/>
            <a:ahLst/>
            <a:cxnLst/>
            <a:rect l="l" t="t" r="r" b="b"/>
            <a:pathLst>
              <a:path w="7710302" h="7710302">
                <a:moveTo>
                  <a:pt x="0" y="0"/>
                </a:moveTo>
                <a:lnTo>
                  <a:pt x="7710302" y="0"/>
                </a:lnTo>
                <a:lnTo>
                  <a:pt x="7710302" y="7710302"/>
                </a:lnTo>
                <a:lnTo>
                  <a:pt x="0" y="77103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546809" y="2739148"/>
            <a:ext cx="439608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FFFFFF"/>
                </a:solidFill>
                <a:latin typeface="Canva Sans Bold"/>
              </a:rPr>
              <a:t>Диклофенак</a:t>
            </a:r>
            <a:endParaRPr lang="en-US" sz="5199" dirty="0">
              <a:solidFill>
                <a:srgbClr val="FFFFFF"/>
              </a:solidFill>
              <a:latin typeface="Canva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4076242"/>
            <a:ext cx="7411263" cy="418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Предлага се под различни форми (например таблетки, капсули, гелове) и се използва за облекчаване на болка и възпаление, особено при ревматоиден артрит и остеоартрит.</a:t>
            </a:r>
          </a:p>
        </p:txBody>
      </p:sp>
      <p:sp>
        <p:nvSpPr>
          <p:cNvPr id="12" name="Action Button: Blank 1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8AC38FB8-1688-F2E7-78D0-95C97B89A4A9}"/>
              </a:ext>
            </a:extLst>
          </p:cNvPr>
          <p:cNvSpPr/>
          <p:nvPr/>
        </p:nvSpPr>
        <p:spPr>
          <a:xfrm>
            <a:off x="11049000" y="3848100"/>
            <a:ext cx="4724399" cy="25146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5B5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7490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792788">
            <a:off x="9755269" y="-875992"/>
            <a:ext cx="10714490" cy="12749756"/>
            <a:chOff x="0" y="0"/>
            <a:chExt cx="2821923" cy="33579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21923" cy="3357961"/>
            </a:xfrm>
            <a:custGeom>
              <a:avLst/>
              <a:gdLst/>
              <a:ahLst/>
              <a:cxnLst/>
              <a:rect l="l" t="t" r="r" b="b"/>
              <a:pathLst>
                <a:path w="2821923" h="3357961">
                  <a:moveTo>
                    <a:pt x="0" y="0"/>
                  </a:moveTo>
                  <a:lnTo>
                    <a:pt x="2821923" y="0"/>
                  </a:lnTo>
                  <a:lnTo>
                    <a:pt x="2821923" y="3357961"/>
                  </a:lnTo>
                  <a:lnTo>
                    <a:pt x="0" y="3357961"/>
                  </a:lnTo>
                  <a:close/>
                </a:path>
              </a:pathLst>
            </a:custGeom>
            <a:solidFill>
              <a:srgbClr val="000000">
                <a:alpha val="7490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821923" cy="33960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1657872" y="2591921"/>
            <a:ext cx="5103158" cy="5103158"/>
          </a:xfrm>
          <a:custGeom>
            <a:avLst/>
            <a:gdLst/>
            <a:ahLst/>
            <a:cxnLst/>
            <a:rect l="l" t="t" r="r" b="b"/>
            <a:pathLst>
              <a:path w="5103158" h="5103158">
                <a:moveTo>
                  <a:pt x="0" y="0"/>
                </a:moveTo>
                <a:lnTo>
                  <a:pt x="5103159" y="0"/>
                </a:lnTo>
                <a:lnTo>
                  <a:pt x="5103159" y="5103158"/>
                </a:lnTo>
                <a:lnTo>
                  <a:pt x="0" y="51031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533400" y="2822898"/>
            <a:ext cx="465638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FFFFFF"/>
                </a:solidFill>
                <a:latin typeface="Canva Sans Bold"/>
              </a:rPr>
              <a:t>Салазопирин</a:t>
            </a:r>
            <a:endParaRPr lang="en-US" sz="5199" dirty="0">
              <a:solidFill>
                <a:srgbClr val="FFFFFF"/>
              </a:solidFill>
              <a:latin typeface="Canva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4225871"/>
            <a:ext cx="7437928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Използва се за лечение на възпалителни болести на червата като болест на Крон и болест на Улцеративен колит.</a:t>
            </a:r>
          </a:p>
        </p:txBody>
      </p:sp>
      <p:sp>
        <p:nvSpPr>
          <p:cNvPr id="12" name="Action Button: Blank 1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F8419684-5610-9609-C465-47AD8B1AAF38}"/>
              </a:ext>
            </a:extLst>
          </p:cNvPr>
          <p:cNvSpPr/>
          <p:nvPr/>
        </p:nvSpPr>
        <p:spPr>
          <a:xfrm>
            <a:off x="12649201" y="2591921"/>
            <a:ext cx="3276600" cy="510315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5294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700409" y="5229225"/>
            <a:ext cx="3587591" cy="5143500"/>
          </a:xfrm>
          <a:custGeom>
            <a:avLst/>
            <a:gdLst/>
            <a:ahLst/>
            <a:cxnLst/>
            <a:rect l="l" t="t" r="r" b="b"/>
            <a:pathLst>
              <a:path w="3587591" h="5143500">
                <a:moveTo>
                  <a:pt x="0" y="0"/>
                </a:moveTo>
                <a:lnTo>
                  <a:pt x="3587591" y="0"/>
                </a:lnTo>
                <a:lnTo>
                  <a:pt x="3587591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19169" y="2805845"/>
            <a:ext cx="16849662" cy="3734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40"/>
              </a:lnSpc>
            </a:pPr>
            <a:r>
              <a:rPr lang="en-US" sz="7100">
                <a:solidFill>
                  <a:srgbClr val="FFFFFF"/>
                </a:solidFill>
                <a:latin typeface="Baron Ultra-Bold"/>
              </a:rPr>
              <a:t>Карбоксилни киселини в хранително-вкусовата промишленост</a:t>
            </a:r>
          </a:p>
        </p:txBody>
      </p:sp>
      <p:sp>
        <p:nvSpPr>
          <p:cNvPr id="7" name="Freeform 7"/>
          <p:cNvSpPr/>
          <p:nvPr/>
        </p:nvSpPr>
        <p:spPr>
          <a:xfrm>
            <a:off x="-1176267" y="-415941"/>
            <a:ext cx="6007007" cy="4114800"/>
          </a:xfrm>
          <a:custGeom>
            <a:avLst/>
            <a:gdLst/>
            <a:ahLst/>
            <a:cxnLst/>
            <a:rect l="l" t="t" r="r" b="b"/>
            <a:pathLst>
              <a:path w="6007007" h="4114800">
                <a:moveTo>
                  <a:pt x="0" y="0"/>
                </a:moveTo>
                <a:lnTo>
                  <a:pt x="6007007" y="0"/>
                </a:lnTo>
                <a:lnTo>
                  <a:pt x="600700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7191568"/>
            <a:ext cx="2066732" cy="2066732"/>
          </a:xfrm>
          <a:custGeom>
            <a:avLst/>
            <a:gdLst/>
            <a:ahLst/>
            <a:cxnLst/>
            <a:rect l="l" t="t" r="r" b="b"/>
            <a:pathLst>
              <a:path w="2066732" h="2066732">
                <a:moveTo>
                  <a:pt x="0" y="0"/>
                </a:moveTo>
                <a:lnTo>
                  <a:pt x="2066732" y="0"/>
                </a:lnTo>
                <a:lnTo>
                  <a:pt x="2066732" y="2066732"/>
                </a:lnTo>
                <a:lnTo>
                  <a:pt x="0" y="20667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7490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708427" y="2805667"/>
            <a:ext cx="780817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FFFFFF"/>
                </a:solidFill>
                <a:latin typeface="Canva Sans Bold"/>
              </a:rPr>
              <a:t>Оцетна</a:t>
            </a:r>
            <a:r>
              <a:rPr lang="en-US" sz="5199" dirty="0">
                <a:solidFill>
                  <a:srgbClr val="FFFFFF"/>
                </a:solidFill>
                <a:latin typeface="Canva Sans Bold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Canva Sans Bold"/>
              </a:rPr>
              <a:t>ферментация</a:t>
            </a:r>
            <a:endParaRPr lang="en-US" sz="5199" dirty="0">
              <a:solidFill>
                <a:srgbClr val="FFFFFF"/>
              </a:solidFill>
              <a:latin typeface="Canva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144000" y="4194603"/>
            <a:ext cx="8527342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Процесът на оцетна ферментация включва превръщането на алкохол в оцет чрез действието на бактерии от рода Acetobacter. Този процес се използва за производство на различни видове оцет.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77416" y="1028700"/>
            <a:ext cx="3739581" cy="3739581"/>
          </a:xfrm>
          <a:custGeom>
            <a:avLst/>
            <a:gdLst/>
            <a:ahLst/>
            <a:cxnLst/>
            <a:rect l="l" t="t" r="r" b="b"/>
            <a:pathLst>
              <a:path w="3739581" h="3739581">
                <a:moveTo>
                  <a:pt x="0" y="0"/>
                </a:moveTo>
                <a:lnTo>
                  <a:pt x="3739581" y="0"/>
                </a:lnTo>
                <a:lnTo>
                  <a:pt x="3739581" y="3739581"/>
                </a:lnTo>
                <a:lnTo>
                  <a:pt x="0" y="3739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962593" y="5143500"/>
            <a:ext cx="1671638" cy="4114800"/>
          </a:xfrm>
          <a:custGeom>
            <a:avLst/>
            <a:gdLst/>
            <a:ahLst/>
            <a:cxnLst/>
            <a:rect l="l" t="t" r="r" b="b"/>
            <a:pathLst>
              <a:path w="1671638" h="4114800">
                <a:moveTo>
                  <a:pt x="0" y="0"/>
                </a:moveTo>
                <a:lnTo>
                  <a:pt x="1671637" y="0"/>
                </a:lnTo>
                <a:lnTo>
                  <a:pt x="16716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215230" y="5706328"/>
            <a:ext cx="2237422" cy="4114800"/>
          </a:xfrm>
          <a:custGeom>
            <a:avLst/>
            <a:gdLst/>
            <a:ahLst/>
            <a:cxnLst/>
            <a:rect l="l" t="t" r="r" b="b"/>
            <a:pathLst>
              <a:path w="2237422" h="4114800">
                <a:moveTo>
                  <a:pt x="0" y="0"/>
                </a:moveTo>
                <a:lnTo>
                  <a:pt x="2237423" y="0"/>
                </a:lnTo>
                <a:lnTo>
                  <a:pt x="22374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50437" y="3882608"/>
            <a:ext cx="9144000" cy="3038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Оцетната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киселина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има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антимикробни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свойства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,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които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я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правят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ефективен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консервант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. </a:t>
            </a:r>
            <a:r>
              <a:rPr lang="bg-BG" sz="3399" dirty="0">
                <a:solidFill>
                  <a:srgbClr val="FFFFFF"/>
                </a:solidFill>
                <a:latin typeface="Canva Sans"/>
              </a:rPr>
              <a:t>И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зползва</a:t>
            </a:r>
            <a:r>
              <a:rPr lang="bg-BG" sz="3399" dirty="0">
                <a:solidFill>
                  <a:srgbClr val="FFFFFF"/>
                </a:solidFill>
                <a:latin typeface="Canva Sans"/>
              </a:rPr>
              <a:t> се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в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различни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процеси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на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консервиране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на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храни</a:t>
            </a:r>
            <a:r>
              <a:rPr lang="bg-BG" sz="3399" dirty="0">
                <a:solidFill>
                  <a:srgbClr val="FFFFFF"/>
                </a:solidFill>
                <a:latin typeface="Canva Sans"/>
              </a:rPr>
              <a:t>(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наливане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на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зеленчуци,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кисело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мляко,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киселени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краставици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и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др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.</a:t>
            </a:r>
            <a:r>
              <a:rPr lang="bg-BG" sz="3399" dirty="0">
                <a:solidFill>
                  <a:srgbClr val="FFFFFF"/>
                </a:solidFill>
                <a:latin typeface="Canva Sans"/>
              </a:rPr>
              <a:t>).</a:t>
            </a:r>
            <a:endParaRPr lang="en-US" sz="3399" dirty="0">
              <a:solidFill>
                <a:srgbClr val="FFFFFF"/>
              </a:solidFill>
              <a:latin typeface="Canva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-152400" y="2628900"/>
            <a:ext cx="892686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FFFFFF"/>
                </a:solidFill>
                <a:latin typeface="Canva Sans Bold"/>
              </a:rPr>
              <a:t>Киселинно</a:t>
            </a:r>
            <a:r>
              <a:rPr lang="en-US" sz="5199" dirty="0">
                <a:solidFill>
                  <a:srgbClr val="FFFFFF"/>
                </a:solidFill>
                <a:latin typeface="Canva Sans Bold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Canva Sans Bold"/>
              </a:rPr>
              <a:t>консервиране</a:t>
            </a:r>
            <a:endParaRPr lang="en-US" sz="5199" dirty="0">
              <a:solidFill>
                <a:srgbClr val="FFFFFF"/>
              </a:solidFill>
              <a:latin typeface="Canva Sans Bold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782B1025-348F-E455-1A7C-1D300613CCF8}"/>
              </a:ext>
            </a:extLst>
          </p:cNvPr>
          <p:cNvSpPr txBox="1"/>
          <p:nvPr/>
        </p:nvSpPr>
        <p:spPr>
          <a:xfrm>
            <a:off x="-9536563" y="4407819"/>
            <a:ext cx="9144000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Оцетната киселина често се използва в различни видове подправки и сосове, като салатни дресинги, маринати, чатни и други, за да добави киселинен вкус и консервантни свойства.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A0C861D3-A996-C7C1-A4AA-63A640F23F80}"/>
              </a:ext>
            </a:extLst>
          </p:cNvPr>
          <p:cNvSpPr txBox="1"/>
          <p:nvPr/>
        </p:nvSpPr>
        <p:spPr>
          <a:xfrm>
            <a:off x="-10134600" y="3086100"/>
            <a:ext cx="697527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FFFFFF"/>
                </a:solidFill>
                <a:latin typeface="Canva Sans Bold"/>
              </a:rPr>
              <a:t>Подправки</a:t>
            </a:r>
            <a:r>
              <a:rPr lang="en-US" sz="5199" dirty="0">
                <a:solidFill>
                  <a:srgbClr val="FFFFFF"/>
                </a:solidFill>
                <a:latin typeface="Canva Sans Bold"/>
              </a:rPr>
              <a:t> и </a:t>
            </a:r>
            <a:r>
              <a:rPr lang="en-US" sz="5199" dirty="0" err="1">
                <a:solidFill>
                  <a:srgbClr val="FFFFFF"/>
                </a:solidFill>
                <a:latin typeface="Canva Sans Bold"/>
              </a:rPr>
              <a:t>сосове</a:t>
            </a:r>
            <a:endParaRPr lang="en-US" sz="5199" dirty="0">
              <a:solidFill>
                <a:srgbClr val="FFFFFF"/>
              </a:solidFill>
              <a:latin typeface="Canva Sans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C9385AB6EA5AC47BC8842FE01E7594C" ma:contentTypeVersion="17" ma:contentTypeDescription="Create a new document." ma:contentTypeScope="" ma:versionID="d94d88a9bc71e11b47b22f5f17db12b2">
  <xsd:schema xmlns:xsd="http://www.w3.org/2001/XMLSchema" xmlns:xs="http://www.w3.org/2001/XMLSchema" xmlns:p="http://schemas.microsoft.com/office/2006/metadata/properties" xmlns:ns3="565f1a92-2ade-40b3-9a45-701926f69693" xmlns:ns4="53dd25f9-2480-49c0-a9fe-bc872181c174" targetNamespace="http://schemas.microsoft.com/office/2006/metadata/properties" ma:root="true" ma:fieldsID="142c1e8426d0b2d92697487b08aa4d62" ns3:_="" ns4:_="">
    <xsd:import namespace="565f1a92-2ade-40b3-9a45-701926f69693"/>
    <xsd:import namespace="53dd25f9-2480-49c0-a9fe-bc872181c17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5f1a92-2ade-40b3-9a45-701926f696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dd25f9-2480-49c0-a9fe-bc872181c17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65f1a92-2ade-40b3-9a45-701926f69693" xsi:nil="true"/>
  </documentManagement>
</p:properties>
</file>

<file path=customXml/itemProps1.xml><?xml version="1.0" encoding="utf-8"?>
<ds:datastoreItem xmlns:ds="http://schemas.openxmlformats.org/officeDocument/2006/customXml" ds:itemID="{705084C6-3D13-4D6B-9B69-02DC2C7389B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A015607-97E5-47E7-810C-1A35786D2F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65f1a92-2ade-40b3-9a45-701926f69693"/>
    <ds:schemaRef ds:uri="53dd25f9-2480-49c0-a9fe-bc872181c17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0AF6268-ABC4-4980-A948-4AB677F45CC5}">
  <ds:schemaRefs>
    <ds:schemaRef ds:uri="http://schemas.microsoft.com/office/2006/documentManagement/types"/>
    <ds:schemaRef ds:uri="http://purl.org/dc/elements/1.1/"/>
    <ds:schemaRef ds:uri="http://purl.org/dc/terms/"/>
    <ds:schemaRef ds:uri="http://www.w3.org/XML/1998/namespace"/>
    <ds:schemaRef ds:uri="53dd25f9-2480-49c0-a9fe-bc872181c174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565f1a92-2ade-40b3-9a45-701926f6969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341</Words>
  <Application>Microsoft Office PowerPoint</Application>
  <PresentationFormat>Custom</PresentationFormat>
  <Paragraphs>25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Canva Sans Bold</vt:lpstr>
      <vt:lpstr>Canva Sans</vt:lpstr>
      <vt:lpstr>Baron Ultra-Bold</vt:lpstr>
      <vt:lpstr>Oswald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Chemistry</dc:title>
  <cp:lastModifiedBy>Габриела П. Стефанова</cp:lastModifiedBy>
  <cp:revision>3</cp:revision>
  <dcterms:created xsi:type="dcterms:W3CDTF">2006-08-16T00:00:00Z</dcterms:created>
  <dcterms:modified xsi:type="dcterms:W3CDTF">2024-05-16T09:05:26Z</dcterms:modified>
  <dc:identifier>DAGEbgHGQ18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0x0101006C9385AB6EA5AC47BC8842FE01E7594C</vt:lpwstr>
  </property>
</Properties>
</file>